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439" r:id="rId2"/>
    <p:sldId id="262" r:id="rId3"/>
    <p:sldId id="260" r:id="rId4"/>
    <p:sldId id="495" r:id="rId5"/>
    <p:sldId id="484" r:id="rId6"/>
    <p:sldId id="446" r:id="rId7"/>
    <p:sldId id="445" r:id="rId8"/>
    <p:sldId id="483" r:id="rId9"/>
    <p:sldId id="449" r:id="rId10"/>
    <p:sldId id="447" r:id="rId11"/>
    <p:sldId id="448" r:id="rId12"/>
    <p:sldId id="451" r:id="rId13"/>
    <p:sldId id="450" r:id="rId14"/>
    <p:sldId id="494" r:id="rId15"/>
    <p:sldId id="486" r:id="rId16"/>
    <p:sldId id="487" r:id="rId17"/>
    <p:sldId id="488" r:id="rId18"/>
    <p:sldId id="489" r:id="rId19"/>
    <p:sldId id="490" r:id="rId20"/>
    <p:sldId id="491" r:id="rId21"/>
    <p:sldId id="492" r:id="rId22"/>
    <p:sldId id="49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C245"/>
    <a:srgbClr val="36B7B4"/>
    <a:srgbClr val="122B39"/>
    <a:srgbClr val="EB5C2E"/>
    <a:srgbClr val="0063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26" autoAdjust="0"/>
    <p:restoredTop sz="93329" autoAdjust="0"/>
  </p:normalViewPr>
  <p:slideViewPr>
    <p:cSldViewPr snapToGrid="0">
      <p:cViewPr varScale="1">
        <p:scale>
          <a:sx n="115" d="100"/>
          <a:sy n="115" d="100"/>
        </p:scale>
        <p:origin x="6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5DA3C-BDF6-44EF-83ED-A29CA680A5AA}" type="datetimeFigureOut">
              <a:rPr lang="en-GB" smtClean="0"/>
              <a:t>25/09/2024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F1FA71-43BA-430C-A352-65181A5623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844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64516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3109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0672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1212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52921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30261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41374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61221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21898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F1FA71-43BA-430C-A352-65181A5623E8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6574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0033C-FCAB-497A-826F-F6177604E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5B782-28EA-495E-8D1D-CAE6E3387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0CFA9-01E9-41AF-8CB4-F2FD11A3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25/09/2024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3D2D1-B645-4C22-8880-34DFB5DC9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6299D-989E-45FF-998D-E2108DE39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485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C508-D8EB-4980-ABF8-9CD6157F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70FC5-8888-4D6F-B163-444BCC184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3BD5F-AC62-4B51-BA44-F1FCDE43F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25/09/2024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1BA11-C547-4E9E-93CD-02FBB2A29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7D0F8-3E41-418E-8AEC-1276E947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5715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66285F-9BAC-4B83-B24B-0230ECE45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78CEC-D698-4550-A002-6BAB4D8EF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0A99F-81CF-4D13-B314-32DF5496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25/09/2024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AD3C3-7CA7-4686-BD1E-09FE00956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A77B4-610F-4B73-BC93-22A9A8B8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677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CEE89-32EE-4A7D-BEDB-9675DEE6B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3AE53-AAEC-4303-AB95-C85A7F7A4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1ADDE-F001-4E1A-A49F-A41D68A41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25/09/2024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C9690-A4B0-49F1-81BD-3D23BD297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D7762-07CC-4D75-82FC-69EBB2F6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8724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42BAD-5D59-4C2D-B3EE-50CFC111C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03399-0C61-440E-A24E-C400F6866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5B6CD-5B48-4876-B647-5E8225D07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25/09/2024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CE164-70C3-45EF-B868-7198B492F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5600-198A-450C-B1C5-C3477374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443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932A2-C56C-47AC-A8C2-F753E46A8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A359B-D33E-485F-A1BD-378908D6C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02306-411F-409D-9C4D-B6DBF6876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74C83-8471-4A8B-9315-65D989A8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25/09/2024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F326B-A0BD-4CF4-8066-7FEC9AD00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9B7D3-84E0-4C60-A69A-58248B91E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2081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EC8C-2057-4FFF-B6DD-0ED59F486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406AD-1D7C-4A04-AA13-CA8697379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648B2-97FE-462D-B558-5646613A1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0C275E-4E75-488B-91E6-60DFB91438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CF5187-EF06-4A5D-AF91-24A49D0D9B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3ADF42-CEE1-4D7A-AF1A-97CB7E558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25/09/2024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47781E-4B89-4D61-8A4F-2F24E6D6D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A784D-1EA7-4F95-87C8-D1B062E8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924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942E7-1599-4288-AF57-F456C8BCB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69CA69-AE78-40A1-9A2E-7AEB9780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25/09/2024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69597E-43D5-45CA-9356-A6CB9630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1E1D0B-D80D-4796-ADED-D7192218F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0044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884C1B-A6E1-4B22-A874-F5368DACA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25/09/2024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66B760-5B22-4759-AE34-9C24EC664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0E8F2-5B51-406D-934E-F3CD78391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08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72D4F-C8B6-43E9-8503-65D03C6B8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87F7D-F981-4817-8123-BC73A2490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F8BCE-EF5D-4D0E-9AFA-29360A738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E7CDF-0048-49EA-990F-1483CD6F7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25/09/2024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87C84-90E3-4CEA-8FDD-5C7454955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BDC24-1D20-444D-9C04-B0D751C35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159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4502C-C2C6-487C-80C6-09B635162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9431D8-0731-42A2-9C7F-3D74589FBF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5679D-FA05-4E1E-A781-5FCCB80CB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95EAC-CEFD-4A2A-8C6C-E86B4AC4E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1D2DD-F029-4FB0-BB12-3B6037A6356B}" type="datetimeFigureOut">
              <a:rPr lang="en-GB" smtClean="0"/>
              <a:t>25/09/2024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0B074-78F3-4BFE-A028-F9F9BF956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B4F4C-B7A7-48DE-AF4F-9A9E8D855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3006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1CFAAF-51AB-4207-BD90-4C64341E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E71C5-4F64-4B3C-8A2A-F6EE6A518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D0837-F408-4114-989E-4200387290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1D2DD-F029-4FB0-BB12-3B6037A6356B}" type="datetimeFigureOut">
              <a:rPr lang="en-GB" smtClean="0"/>
              <a:t>25/09/2024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0F1DC-21E3-4273-8D5D-3823AF731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639B-038B-4CA0-8E4B-94A601045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0FCAE-95D1-470F-BBF3-A7303B6FB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109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ropbox.com/scl/fi/0z74by2id731mcwssykon/portfolioTasks2024.pdf?rlkey=02z0jw8jxr9rh94qlgi4ywwd3&amp;st=wz8tgdd5&amp;dl=0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ropbox.com/scl/fi/0z74by2id731mcwssykon/portfolioTasks2024.pdf?rlkey=02z0jw8jxr9rh94qlgi4ywwd3&amp;st=wz8tgdd5&amp;dl=0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docs.google.com/spreadsheets/d/1LkAxdFIolQU7MfsUCGJdt4nqktMkjXjupdtGLlrlFIs/edit#gid=0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rdeconomist.github.io/datascience2022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lying, outdoor object, web&#10;&#10;Description automatically generated">
            <a:extLst>
              <a:ext uri="{FF2B5EF4-FFF2-40B4-BE49-F238E27FC236}">
                <a16:creationId xmlns:a16="http://schemas.microsoft.com/office/drawing/2014/main" id="{7EC5CB00-17DC-42A2-AA50-C9508EB237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595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223496"/>
            <a:ext cx="11445948" cy="5329704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GB" sz="16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Set out a question you are interested in and answer it using data.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sz="16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Some ideas: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Is Bitcoin really digital gold?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How does the return, volatility of BTC compare to precious metals?</a:t>
            </a:r>
          </a:p>
          <a:p>
            <a:pPr marL="914400" lvl="1" indent="-457200">
              <a:lnSpc>
                <a:spcPct val="150000"/>
              </a:lnSpc>
              <a:buAutoNum type="arabicPeriod" startAt="2"/>
            </a:pP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Does GDP lead to gold medals?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</a:t>
            </a:r>
            <a:r>
              <a:rPr lang="en-GB" sz="16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GDP per capita and Olympic success, over time.</a:t>
            </a:r>
          </a:p>
          <a:p>
            <a:pPr marL="914400" lvl="1" indent="-457200">
              <a:lnSpc>
                <a:spcPct val="150000"/>
              </a:lnSpc>
              <a:buAutoNum type="arabicPeriod" startAt="3"/>
            </a:pP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Is inflation miss-measured?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</a:t>
            </a:r>
            <a:r>
              <a:rPr lang="en-GB" sz="16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Comparing official price data with reports from scrapers</a:t>
            </a:r>
          </a:p>
          <a:p>
            <a:pPr marL="800100" lvl="1" indent="-342900">
              <a:lnSpc>
                <a:spcPct val="150000"/>
              </a:lnSpc>
              <a:buAutoNum type="arabicPeriod" startAt="4"/>
            </a:pP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 Covid and the housing market.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</a:t>
            </a:r>
            <a:r>
              <a:rPr lang="en-GB" sz="16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Which areas saw the biggest changes in prices?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5.</a:t>
            </a:r>
            <a:r>
              <a:rPr lang="en-GB" sz="1600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</a:t>
            </a: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Wages and productivity – a local approach.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</a:t>
            </a:r>
            <a:r>
              <a:rPr lang="en-GB" sz="16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Does local productivity drive changes in wages?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C124BF8-BE35-BB08-B992-5A584474B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DS projects</a:t>
            </a:r>
            <a:r>
              <a:rPr lang="en-GB" dirty="0">
                <a:solidFill>
                  <a:srgbClr val="FFC000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0063AF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4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Some more ideas.</a:t>
            </a:r>
            <a:endParaRPr lang="en-GB" i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7329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223496"/>
            <a:ext cx="11445948" cy="5329704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sz="16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More ideas: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6.</a:t>
            </a:r>
            <a:r>
              <a:rPr lang="en-GB" sz="1600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</a:t>
            </a: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Gun control and education outcomes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Is there a relationship between gun control legislation and school outcomes in the US?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7.</a:t>
            </a:r>
            <a:r>
              <a:rPr lang="en-GB" sz="1600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</a:t>
            </a: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Gambling and the economy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</a:t>
            </a:r>
            <a:r>
              <a:rPr lang="en-GB" sz="16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Do people gamble more during a recession?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8.</a:t>
            </a:r>
            <a:r>
              <a:rPr lang="en-GB" sz="1600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</a:t>
            </a: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Female literacy rates in emerging markets over time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</a:t>
            </a:r>
            <a:r>
              <a:rPr lang="en-GB" sz="16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How have female literacy rates in emerging markets evolved over time, under different political regimes?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9.</a:t>
            </a:r>
            <a:r>
              <a:rPr lang="en-GB" sz="1600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</a:t>
            </a: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Pollution and mental health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</a:t>
            </a:r>
            <a:r>
              <a:rPr lang="en-GB" sz="16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Does living in a polluted area have a causal impact on people’s mental wellbeing?</a:t>
            </a:r>
          </a:p>
          <a:p>
            <a:pPr marL="800100" lvl="1" indent="-342900">
              <a:lnSpc>
                <a:spcPct val="150000"/>
              </a:lnSpc>
              <a:buAutoNum type="arabicPeriod" startAt="10"/>
            </a:pP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 The rise of far-right populism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</a:t>
            </a:r>
            <a:r>
              <a:rPr lang="en-GB" sz="16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Comparing labour market trends with vote share/support for far-right political parties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24DD82E-FF4E-CF71-7884-9BB6A7505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DS projects</a:t>
            </a:r>
            <a:r>
              <a:rPr lang="en-GB" dirty="0">
                <a:solidFill>
                  <a:srgbClr val="FFC000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0063AF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4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Some more ideas.</a:t>
            </a:r>
            <a:endParaRPr lang="en-GB" i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820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223496"/>
            <a:ext cx="11445948" cy="5329704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sz="16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Even more ideas: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11.</a:t>
            </a:r>
            <a:r>
              <a:rPr lang="en-GB" sz="1600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</a:t>
            </a: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Sustainable energy transition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Which countries are leading the transition to renewables?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12.</a:t>
            </a:r>
            <a:r>
              <a:rPr lang="en-GB" sz="1600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</a:t>
            </a: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Climate change and natural disasters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</a:t>
            </a:r>
            <a:r>
              <a:rPr lang="en-GB" sz="16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Have natural disasters become more frequent across the globe in the past two centuries?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13.</a:t>
            </a:r>
            <a:r>
              <a:rPr lang="en-GB" sz="1600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</a:t>
            </a: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Electric vehicle adoption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</a:t>
            </a:r>
            <a:r>
              <a:rPr lang="en-GB" sz="16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Where and which are the most popular electric vehicles?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14.</a:t>
            </a:r>
            <a:r>
              <a:rPr lang="en-GB" sz="1600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</a:t>
            </a: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Jevon’s Paradox in transportation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</a:t>
            </a:r>
            <a:r>
              <a:rPr lang="en-GB" sz="16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Do people drive more as their cars get more efficient? How about when they go electric?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15.	Gaming live-streamers and company sponsorship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</a:t>
            </a:r>
            <a:r>
              <a:rPr lang="en-GB" sz="16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Who are the most popular live streamers? Does this translate to more income to the game companies?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i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16.	Crypto economy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sz="16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	Altcoins: do listings on an exchange, ICOs/IEOs work? What is the effect on the token price?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GB" sz="16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6279058-FB31-4617-DBBE-14AEE9A70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DS projects</a:t>
            </a:r>
            <a:r>
              <a:rPr lang="en-GB" dirty="0">
                <a:solidFill>
                  <a:srgbClr val="FFC000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0063AF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4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Some more ideas.</a:t>
            </a:r>
            <a:endParaRPr lang="en-GB" i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18691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447" y="1393501"/>
            <a:ext cx="11712575" cy="5736104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</a:pPr>
            <a:r>
              <a:rPr lang="en-GB" sz="2000" b="1" dirty="0">
                <a:solidFill>
                  <a:prstClr val="white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Today: </a:t>
            </a:r>
            <a:r>
              <a:rPr lang="en-GB" sz="2000" dirty="0">
                <a:solidFill>
                  <a:prstClr val="white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Scoping out projects</a:t>
            </a:r>
          </a:p>
          <a:p>
            <a:pPr lvl="1">
              <a:lnSpc>
                <a:spcPct val="100000"/>
              </a:lnSpc>
            </a:pPr>
            <a:r>
              <a:rPr lang="en-GB" sz="2000" b="1" dirty="0">
                <a:solidFill>
                  <a:prstClr val="white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Questions</a:t>
            </a:r>
            <a:r>
              <a:rPr lang="en-GB" sz="2000" dirty="0">
                <a:solidFill>
                  <a:prstClr val="white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to </a:t>
            </a:r>
            <a:r>
              <a:rPr lang="en-GB" sz="2000" b="1" dirty="0">
                <a:solidFill>
                  <a:prstClr val="white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answer:</a:t>
            </a:r>
          </a:p>
          <a:p>
            <a:pPr marL="1257300" lvl="2" indent="-342900">
              <a:lnSpc>
                <a:spcPct val="100000"/>
              </a:lnSpc>
              <a:buFont typeface="+mj-lt"/>
              <a:buAutoNum type="arabicPeriod"/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is the question I want to answer? </a:t>
            </a:r>
            <a:r>
              <a:rPr lang="en-GB" dirty="0">
                <a:solidFill>
                  <a:prstClr val="white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(Think of two or three)</a:t>
            </a:r>
          </a:p>
          <a:p>
            <a:pPr marL="1257300" lvl="2" indent="-342900">
              <a:lnSpc>
                <a:spcPct val="100000"/>
              </a:lnSpc>
              <a:buFont typeface="+mj-lt"/>
              <a:buAutoNum type="arabicPeriod"/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Does data exist?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dirty="0">
                <a:solidFill>
                  <a:prstClr val="white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(Can you find an API, or a website displaying the information you can scrape?)</a:t>
            </a:r>
          </a:p>
          <a:p>
            <a:pPr marL="1257300" lvl="2" indent="-342900">
              <a:lnSpc>
                <a:spcPct val="100000"/>
              </a:lnSpc>
              <a:buFont typeface="+mj-lt"/>
              <a:buAutoNum type="arabicPeriod"/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would my data plan be?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</a:t>
            </a:r>
            <a:r>
              <a:rPr lang="en-GB" dirty="0">
                <a:solidFill>
                  <a:prstClr val="white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(How often would you access the data? A set number of times? Every day?)</a:t>
            </a:r>
          </a:p>
          <a:p>
            <a:pPr marL="1257300" lvl="2" indent="-342900">
              <a:lnSpc>
                <a:spcPct val="100000"/>
              </a:lnSpc>
              <a:buFont typeface="+mj-lt"/>
              <a:buAutoNum type="arabicPeriod"/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What analysis will I use? </a:t>
            </a:r>
            <a:r>
              <a:rPr lang="en-GB" dirty="0">
                <a:solidFill>
                  <a:prstClr val="white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(Are you looking for correlations? Causation? How things change over time?)</a:t>
            </a:r>
          </a:p>
          <a:p>
            <a:pPr marL="1257300" lvl="2" indent="-342900">
              <a:lnSpc>
                <a:spcPct val="100000"/>
              </a:lnSpc>
              <a:buFont typeface="+mj-lt"/>
              <a:buAutoNum type="arabicPeriod"/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Is my project:</a:t>
            </a:r>
          </a:p>
          <a:p>
            <a:pPr lvl="3">
              <a:lnSpc>
                <a:spcPct val="100000"/>
              </a:lnSpc>
            </a:pPr>
            <a:r>
              <a:rPr lang="en-GB" sz="2000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Interesting?</a:t>
            </a:r>
          </a:p>
          <a:p>
            <a:pPr lvl="3">
              <a:lnSpc>
                <a:spcPct val="100000"/>
              </a:lnSpc>
            </a:pPr>
            <a:r>
              <a:rPr lang="en-GB" sz="2000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Novel?</a:t>
            </a:r>
          </a:p>
          <a:p>
            <a:pPr lvl="3">
              <a:lnSpc>
                <a:spcPct val="100000"/>
              </a:lnSpc>
            </a:pPr>
            <a:r>
              <a:rPr lang="en-GB" sz="2000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Challenging?</a:t>
            </a:r>
          </a:p>
          <a:p>
            <a:pPr lvl="3">
              <a:lnSpc>
                <a:spcPct val="100000"/>
              </a:lnSpc>
            </a:pPr>
            <a:r>
              <a:rPr lang="en-GB" sz="2000" b="1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Realistic?</a:t>
            </a:r>
          </a:p>
          <a:p>
            <a:pPr marL="1257300" lvl="2" indent="-342900">
              <a:lnSpc>
                <a:spcPct val="100000"/>
              </a:lnSpc>
              <a:buFont typeface="+mj-lt"/>
              <a:buAutoNum type="arabicPeriod"/>
            </a:pPr>
            <a:endParaRPr lang="en-GB" sz="1600" b="1" dirty="0">
              <a:solidFill>
                <a:prstClr val="white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GB" sz="2000" dirty="0">
              <a:solidFill>
                <a:prstClr val="white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GB" sz="16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GB" sz="16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lvl="1">
              <a:lnSpc>
                <a:spcPct val="100000"/>
              </a:lnSpc>
            </a:pPr>
            <a:endParaRPr lang="en-GB" sz="16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lvl="1">
              <a:lnSpc>
                <a:spcPct val="150000"/>
              </a:lnSpc>
            </a:pPr>
            <a:endParaRPr lang="en-GB" sz="16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D672313-A577-1EBA-7FB8-CCD14CB13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089" y="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Project scoping</a:t>
            </a:r>
            <a:r>
              <a:rPr lang="en-GB" dirty="0">
                <a:solidFill>
                  <a:srgbClr val="FFC000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0063AF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0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Questions to ask before you decide on your project</a:t>
            </a:r>
            <a:r>
              <a:rPr lang="en-GB" sz="24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i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1085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logo with dots and lines&#10;&#10;Description automatically generated">
            <a:extLst>
              <a:ext uri="{FF2B5EF4-FFF2-40B4-BE49-F238E27FC236}">
                <a16:creationId xmlns:a16="http://schemas.microsoft.com/office/drawing/2014/main" id="{6922A21A-CF08-9533-3FB6-A2E1331767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59" t="2759"/>
          <a:stretch/>
        </p:blipFill>
        <p:spPr>
          <a:xfrm>
            <a:off x="7696200" y="592821"/>
            <a:ext cx="4127871" cy="31828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37DAF38-1744-B6AC-E4B6-A03FD41F229E}"/>
              </a:ext>
            </a:extLst>
          </p:cNvPr>
          <p:cNvSpPr txBox="1"/>
          <p:nvPr/>
        </p:nvSpPr>
        <p:spPr>
          <a:xfrm>
            <a:off x="367930" y="732572"/>
            <a:ext cx="5921346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00018"/>
            <a:r>
              <a:rPr lang="en-GB" sz="3850" b="1" dirty="0">
                <a:solidFill>
                  <a:prstClr val="white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Festival of Economics</a:t>
            </a:r>
            <a:r>
              <a:rPr lang="en-GB" sz="3850" b="1" dirty="0">
                <a:solidFill>
                  <a:srgbClr val="36B7B4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.</a:t>
            </a:r>
          </a:p>
          <a:p>
            <a:pPr defTabSz="800018"/>
            <a:r>
              <a:rPr lang="en-GB" sz="3500" dirty="0">
                <a:solidFill>
                  <a:srgbClr val="36B7B4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1-3 October 2024</a:t>
            </a:r>
          </a:p>
          <a:p>
            <a:pPr defTabSz="800018"/>
            <a:br>
              <a:rPr lang="en-GB" sz="2100" dirty="0">
                <a:solidFill>
                  <a:prstClr val="white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100" dirty="0">
                <a:solidFill>
                  <a:prstClr val="white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Book talks, panels &amp; live podcast recordings – your chance to ask experts from around the world the key economic questions of our time!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7063B40-8149-E015-F337-D50769114C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930" y="4131932"/>
            <a:ext cx="1795822" cy="1920423"/>
          </a:xfrm>
          <a:prstGeom prst="rect">
            <a:avLst/>
          </a:prstGeom>
        </p:spPr>
      </p:pic>
      <p:pic>
        <p:nvPicPr>
          <p:cNvPr id="11" name="Picture 10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D57DCD3D-EFE7-DDFE-225F-14C64D6979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2812" y="5699812"/>
            <a:ext cx="1218884" cy="35254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05E29CE-EA13-199B-DC13-C2F0471E8532}"/>
              </a:ext>
            </a:extLst>
          </p:cNvPr>
          <p:cNvSpPr txBox="1"/>
          <p:nvPr/>
        </p:nvSpPr>
        <p:spPr>
          <a:xfrm>
            <a:off x="6625387" y="3881372"/>
            <a:ext cx="5277079" cy="2112117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 defTabSz="800018"/>
            <a:r>
              <a:rPr lang="en-GB" sz="1750" dirty="0">
                <a:solidFill>
                  <a:srgbClr val="122B39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With the election of a new government after 14 years, the theme of the Festival is </a:t>
            </a:r>
            <a:r>
              <a:rPr lang="en-GB" sz="1750" b="1" dirty="0">
                <a:solidFill>
                  <a:srgbClr val="122B39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looking back, to look forward:</a:t>
            </a:r>
            <a:endParaRPr lang="en-GB" sz="1750" dirty="0">
              <a:solidFill>
                <a:srgbClr val="122B39"/>
              </a:solidFill>
              <a:latin typeface="Inter" panose="02000503000000020004" pitchFamily="2" charset="0"/>
              <a:ea typeface="Inter" panose="02000503000000020004" pitchFamily="2" charset="0"/>
              <a:cs typeface="Inter" panose="02000503000000020004" pitchFamily="2" charset="0"/>
            </a:endParaRPr>
          </a:p>
          <a:p>
            <a:pPr algn="ctr" defTabSz="800018"/>
            <a:r>
              <a:rPr lang="en-GB" sz="1575" dirty="0">
                <a:solidFill>
                  <a:srgbClr val="122B39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Legacies of Empire, Inequalities, The Tyranny of Nostalgia, Sustainable Futures, Labour’s first 100 days, Building a fair society, Britain’s place in the world , Social mobility, The kids aren’t alright, UK productivity, Tim Harford podcast</a:t>
            </a:r>
          </a:p>
          <a:p>
            <a:pPr algn="ctr" defTabSz="800018"/>
            <a:r>
              <a:rPr lang="en-GB" sz="1575" dirty="0">
                <a:solidFill>
                  <a:srgbClr val="122B39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… and more! </a:t>
            </a:r>
            <a:endParaRPr lang="en-GB" sz="1575" dirty="0">
              <a:solidFill>
                <a:prstClr val="white"/>
              </a:solidFill>
              <a:latin typeface="Inter" panose="02000503000000020004" pitchFamily="2" charset="0"/>
              <a:ea typeface="Inter" panose="02000503000000020004" pitchFamily="2" charset="0"/>
              <a:cs typeface="Inter" panose="02000503000000020004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01489D-508C-FCD0-7EE1-6E09173F507E}"/>
              </a:ext>
            </a:extLst>
          </p:cNvPr>
          <p:cNvSpPr txBox="1"/>
          <p:nvPr/>
        </p:nvSpPr>
        <p:spPr>
          <a:xfrm>
            <a:off x="3857597" y="4590293"/>
            <a:ext cx="2601888" cy="1735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00018"/>
            <a:r>
              <a:rPr lang="en-GB" sz="1225" b="1" dirty="0">
                <a:solidFill>
                  <a:prstClr val="white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FREE TICKETS for:</a:t>
            </a:r>
          </a:p>
          <a:p>
            <a:pPr defTabSz="800018"/>
            <a:endParaRPr lang="en-GB" sz="875" b="1" dirty="0">
              <a:solidFill>
                <a:prstClr val="white"/>
              </a:solidFill>
              <a:latin typeface="Inter" panose="02000503000000020004" pitchFamily="2" charset="0"/>
              <a:ea typeface="Inter" panose="02000503000000020004" pitchFamily="2" charset="0"/>
              <a:cs typeface="Inter" panose="02000503000000020004" pitchFamily="2" charset="0"/>
            </a:endParaRPr>
          </a:p>
          <a:p>
            <a:pPr defTabSz="800018"/>
            <a:r>
              <a:rPr lang="en-GB" sz="1225" b="1" dirty="0">
                <a:solidFill>
                  <a:prstClr val="white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- Legacies of Empire</a:t>
            </a:r>
            <a:r>
              <a:rPr lang="en-GB" sz="1225" dirty="0">
                <a:solidFill>
                  <a:prstClr val="white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 (Tues 1 October, 7pm) </a:t>
            </a:r>
          </a:p>
          <a:p>
            <a:pPr defTabSz="800018"/>
            <a:r>
              <a:rPr lang="en-GB" sz="1225" dirty="0">
                <a:solidFill>
                  <a:prstClr val="white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- </a:t>
            </a:r>
            <a:r>
              <a:rPr lang="en-GB" sz="1225">
                <a:solidFill>
                  <a:prstClr val="white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I</a:t>
            </a:r>
            <a:r>
              <a:rPr lang="en-GB" sz="1225" b="1">
                <a:solidFill>
                  <a:prstClr val="white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nequalities</a:t>
            </a:r>
            <a:r>
              <a:rPr lang="en-GB" sz="1225">
                <a:solidFill>
                  <a:prstClr val="white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 (Thursday 3 </a:t>
            </a:r>
            <a:r>
              <a:rPr lang="en-GB" sz="1225" dirty="0">
                <a:solidFill>
                  <a:prstClr val="white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Oct, 7pm) </a:t>
            </a:r>
          </a:p>
          <a:p>
            <a:pPr defTabSz="800018"/>
            <a:endParaRPr lang="en-GB" sz="875" dirty="0">
              <a:solidFill>
                <a:prstClr val="white"/>
              </a:solidFill>
              <a:latin typeface="Inter" panose="02000503000000020004" pitchFamily="2" charset="0"/>
              <a:ea typeface="Inter" panose="02000503000000020004" pitchFamily="2" charset="0"/>
              <a:cs typeface="Inter" panose="02000503000000020004" pitchFamily="2" charset="0"/>
            </a:endParaRPr>
          </a:p>
          <a:p>
            <a:pPr defTabSz="800018"/>
            <a:r>
              <a:rPr lang="en-GB" sz="1225" dirty="0">
                <a:solidFill>
                  <a:prstClr val="white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in the Wills Memorial Building and are free to </a:t>
            </a:r>
            <a:r>
              <a:rPr lang="en-GB" sz="1225" dirty="0" err="1">
                <a:solidFill>
                  <a:prstClr val="white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UoB</a:t>
            </a:r>
            <a:r>
              <a:rPr lang="en-GB" sz="1225" dirty="0">
                <a:solidFill>
                  <a:prstClr val="white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 students</a:t>
            </a:r>
          </a:p>
          <a:p>
            <a:pPr defTabSz="800018"/>
            <a:endParaRPr lang="en-GB" sz="1575" dirty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B3EE05-E8C7-58B2-EBBD-6E5ECB96E51D}"/>
              </a:ext>
            </a:extLst>
          </p:cNvPr>
          <p:cNvSpPr txBox="1"/>
          <p:nvPr/>
        </p:nvSpPr>
        <p:spPr>
          <a:xfrm>
            <a:off x="367930" y="3648918"/>
            <a:ext cx="4500503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00018"/>
            <a:r>
              <a:rPr lang="en-GB" sz="1750" b="1" dirty="0">
                <a:solidFill>
                  <a:srgbClr val="36B7B4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Scan for tickets and the programme</a:t>
            </a:r>
            <a:r>
              <a:rPr lang="en-GB" sz="1750" b="1" dirty="0">
                <a:solidFill>
                  <a:prstClr val="white"/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.</a:t>
            </a:r>
            <a:endParaRPr lang="en-GB" sz="1750" b="1" dirty="0">
              <a:solidFill>
                <a:prstClr val="black"/>
              </a:solidFill>
              <a:latin typeface="Inter" panose="02000503000000020004" pitchFamily="2" charset="0"/>
              <a:ea typeface="Inter" panose="02000503000000020004" pitchFamily="2" charset="0"/>
              <a:cs typeface="Int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9515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D672313-A577-1EBA-7FB8-CCD14CB13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Practical</a:t>
            </a:r>
            <a:r>
              <a:rPr lang="en-GB" dirty="0">
                <a:solidFill>
                  <a:srgbClr val="FFC000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0063AF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0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Exploring Vega-lite</a:t>
            </a:r>
            <a:r>
              <a:rPr lang="en-GB" sz="24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i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44795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DBCC826-73A1-2AE9-CF3C-9245D68866EA}"/>
              </a:ext>
            </a:extLst>
          </p:cNvPr>
          <p:cNvSpPr txBox="1">
            <a:spLocks/>
          </p:cNvSpPr>
          <p:nvPr/>
        </p:nvSpPr>
        <p:spPr>
          <a:xfrm>
            <a:off x="747089" y="0"/>
            <a:ext cx="10515600" cy="1325563"/>
          </a:xfrm>
          <a:prstGeom prst="rect">
            <a:avLst/>
          </a:prstGeom>
          <a:solidFill>
            <a:srgbClr val="122B39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Vega-lite</a:t>
            </a:r>
            <a:r>
              <a:rPr lang="en-GB" dirty="0">
                <a:solidFill>
                  <a:srgbClr val="FFC000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0063AF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0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Interactive data-viz</a:t>
            </a:r>
            <a:r>
              <a:rPr lang="en-GB" sz="24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i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8691A52-5BE4-0EEB-16FA-266CF65B5C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38693" y="2160002"/>
            <a:ext cx="4243240" cy="318243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4A8F39-525B-1517-034F-7410743C6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7089" y="1266463"/>
            <a:ext cx="5580290" cy="573610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1600" b="1" dirty="0">
              <a:solidFill>
                <a:srgbClr val="36B7B4"/>
              </a:solidFill>
              <a:effectLst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pPr marL="0" indent="0">
              <a:buNone/>
            </a:pPr>
            <a:endParaRPr lang="en-GB" sz="1600" b="1" dirty="0">
              <a:solidFill>
                <a:srgbClr val="36B7B4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pPr marL="0" indent="0">
              <a:buNone/>
            </a:pPr>
            <a:endParaRPr lang="en-GB" sz="1600" b="1" dirty="0">
              <a:solidFill>
                <a:srgbClr val="36B7B4"/>
              </a:solidFill>
              <a:effectLst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pPr marL="0" indent="0">
              <a:buNone/>
            </a:pPr>
            <a:r>
              <a:rPr lang="en-GB" sz="1600" b="1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Vega-Lite is a user-friendly, </a:t>
            </a:r>
            <a:r>
              <a:rPr lang="en-GB" sz="1600" b="1" dirty="0">
                <a:solidFill>
                  <a:srgbClr val="F4C245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declarative</a:t>
            </a:r>
            <a:r>
              <a:rPr lang="en-GB" sz="1600" b="1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 visualization </a:t>
            </a:r>
            <a:r>
              <a:rPr lang="en-GB" sz="1600" b="1" dirty="0">
                <a:solidFill>
                  <a:srgbClr val="F4C245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grammar</a:t>
            </a:r>
            <a:r>
              <a:rPr lang="en-GB" sz="1600" b="1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 that allows users to create </a:t>
            </a:r>
            <a:r>
              <a:rPr lang="en-GB" sz="1600" b="1" dirty="0">
                <a:solidFill>
                  <a:srgbClr val="F4C245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interactive</a:t>
            </a:r>
            <a:r>
              <a:rPr lang="en-GB" sz="1600" b="1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 and informative charts with minimal coding</a:t>
            </a:r>
            <a:endParaRPr lang="en-GB" sz="1600" b="1" dirty="0">
              <a:solidFill>
                <a:schemeClr val="bg1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endParaRPr lang="en-GB" sz="1600" b="1" dirty="0">
              <a:solidFill>
                <a:srgbClr val="36B7B4"/>
              </a:solidFill>
              <a:effectLst/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r>
              <a:rPr lang="en-GB" sz="1600" b="1" dirty="0">
                <a:solidFill>
                  <a:srgbClr val="F4C245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Charts as Data</a:t>
            </a:r>
            <a:r>
              <a:rPr lang="en-GB" sz="1600" b="1" dirty="0">
                <a:solidFill>
                  <a:srgbClr val="F4C245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.</a:t>
            </a:r>
            <a:r>
              <a:rPr lang="en-GB" sz="1600" dirty="0">
                <a:solidFill>
                  <a:srgbClr val="F4C245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 </a:t>
            </a:r>
            <a:br>
              <a:rPr lang="en-GB" sz="1600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</a:br>
            <a:r>
              <a:rPr lang="en-GB" sz="1600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Make dynamic charts.</a:t>
            </a:r>
          </a:p>
          <a:p>
            <a:r>
              <a:rPr lang="en-GB" sz="1600" b="1" dirty="0">
                <a:solidFill>
                  <a:srgbClr val="F4C245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Beginner Friendly</a:t>
            </a:r>
            <a:r>
              <a:rPr lang="en-GB" sz="1600" b="1" dirty="0">
                <a:solidFill>
                  <a:srgbClr val="F4C245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.</a:t>
            </a:r>
            <a:br>
              <a:rPr lang="en-GB" sz="1600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</a:br>
            <a:r>
              <a:rPr lang="en-GB" sz="1600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Create visualizations without needing extensive coding skills.</a:t>
            </a:r>
          </a:p>
          <a:p>
            <a:r>
              <a:rPr lang="en-GB" sz="1600" b="1" dirty="0">
                <a:solidFill>
                  <a:srgbClr val="F4C245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Interactive</a:t>
            </a:r>
            <a:r>
              <a:rPr lang="en-GB" sz="1600" b="1" dirty="0">
                <a:solidFill>
                  <a:srgbClr val="F4C245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.</a:t>
            </a:r>
            <a:br>
              <a:rPr lang="en-GB" sz="1600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</a:br>
            <a:r>
              <a:rPr lang="en-GB" sz="1600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Engage users with dynamic features.</a:t>
            </a:r>
          </a:p>
        </p:txBody>
      </p:sp>
    </p:spTree>
    <p:extLst>
      <p:ext uri="{BB962C8B-B14F-4D97-AF65-F5344CB8AC3E}">
        <p14:creationId xmlns:p14="http://schemas.microsoft.com/office/powerpoint/2010/main" val="32993782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DBCC826-73A1-2AE9-CF3C-9245D68866EA}"/>
              </a:ext>
            </a:extLst>
          </p:cNvPr>
          <p:cNvSpPr txBox="1">
            <a:spLocks/>
          </p:cNvSpPr>
          <p:nvPr/>
        </p:nvSpPr>
        <p:spPr>
          <a:xfrm>
            <a:off x="747089" y="0"/>
            <a:ext cx="10515600" cy="1325563"/>
          </a:xfrm>
          <a:prstGeom prst="rect">
            <a:avLst/>
          </a:prstGeom>
          <a:solidFill>
            <a:srgbClr val="122B39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Vega-lite</a:t>
            </a:r>
            <a:r>
              <a:rPr lang="en-GB" dirty="0">
                <a:solidFill>
                  <a:srgbClr val="FFC000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0063AF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0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Interactive data-viz</a:t>
            </a:r>
            <a:r>
              <a:rPr lang="en-GB" sz="24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i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4A8F39-525B-1517-034F-7410743C6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7089" y="3181903"/>
            <a:ext cx="5580290" cy="10614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600" b="1" dirty="0">
                <a:solidFill>
                  <a:schemeClr val="accent4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The Vega-Lite online editor is your friend. </a:t>
            </a:r>
          </a:p>
          <a:p>
            <a:pPr marL="0" indent="0">
              <a:buNone/>
            </a:pPr>
            <a:r>
              <a:rPr lang="en-GB" sz="1600" b="1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Use it to experiment with visualizations and find examples.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664AC08-429C-8B56-455F-E9FEBFD24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379" y="916838"/>
            <a:ext cx="5483079" cy="5591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0806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DBCC826-73A1-2AE9-CF3C-9245D68866EA}"/>
              </a:ext>
            </a:extLst>
          </p:cNvPr>
          <p:cNvSpPr txBox="1">
            <a:spLocks/>
          </p:cNvSpPr>
          <p:nvPr/>
        </p:nvSpPr>
        <p:spPr>
          <a:xfrm>
            <a:off x="747089" y="0"/>
            <a:ext cx="10515600" cy="1325563"/>
          </a:xfrm>
          <a:prstGeom prst="rect">
            <a:avLst/>
          </a:prstGeom>
          <a:solidFill>
            <a:srgbClr val="122B39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Vega-lite</a:t>
            </a:r>
            <a:r>
              <a:rPr lang="en-GB" dirty="0">
                <a:solidFill>
                  <a:srgbClr val="FFC000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0063AF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0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Interactive data-viz</a:t>
            </a:r>
            <a:r>
              <a:rPr lang="en-GB" sz="24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i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664AC08-429C-8B56-455F-E9FEBFD24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379" y="916838"/>
            <a:ext cx="5483079" cy="55915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28CDF71-F979-7009-5BCF-07A9CFA795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7990" y="814308"/>
            <a:ext cx="5580290" cy="569067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A2D9F6E-64BF-894D-45AD-AD2679BD3B32}"/>
              </a:ext>
            </a:extLst>
          </p:cNvPr>
          <p:cNvSpPr txBox="1">
            <a:spLocks/>
          </p:cNvSpPr>
          <p:nvPr/>
        </p:nvSpPr>
        <p:spPr>
          <a:xfrm>
            <a:off x="747089" y="3181903"/>
            <a:ext cx="5580290" cy="2759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600" b="1" dirty="0">
                <a:solidFill>
                  <a:schemeClr val="accent4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The Vega-Lite online editor is your friend.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600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Use it to experiment with visualizations and find examples.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1600" b="1" dirty="0">
              <a:solidFill>
                <a:schemeClr val="bg1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600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Customize charts and find model examples.</a:t>
            </a:r>
          </a:p>
        </p:txBody>
      </p:sp>
    </p:spTree>
    <p:extLst>
      <p:ext uri="{BB962C8B-B14F-4D97-AF65-F5344CB8AC3E}">
        <p14:creationId xmlns:p14="http://schemas.microsoft.com/office/powerpoint/2010/main" val="30313216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DBCC826-73A1-2AE9-CF3C-9245D68866EA}"/>
              </a:ext>
            </a:extLst>
          </p:cNvPr>
          <p:cNvSpPr txBox="1">
            <a:spLocks/>
          </p:cNvSpPr>
          <p:nvPr/>
        </p:nvSpPr>
        <p:spPr>
          <a:xfrm>
            <a:off x="747089" y="0"/>
            <a:ext cx="10515600" cy="1325563"/>
          </a:xfrm>
          <a:prstGeom prst="rect">
            <a:avLst/>
          </a:prstGeom>
          <a:solidFill>
            <a:srgbClr val="122B39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Vega-lite</a:t>
            </a:r>
            <a:r>
              <a:rPr lang="en-GB" dirty="0">
                <a:solidFill>
                  <a:srgbClr val="FFC000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0063AF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0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Interactive data-viz</a:t>
            </a:r>
            <a:r>
              <a:rPr lang="en-GB" sz="24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i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664AC08-429C-8B56-455F-E9FEBFD24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379" y="916838"/>
            <a:ext cx="5483079" cy="55915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28CDF71-F979-7009-5BCF-07A9CFA795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7990" y="814308"/>
            <a:ext cx="5580290" cy="56906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7D7545-27EB-F720-5AEE-826AFE2861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6246" y="740605"/>
            <a:ext cx="5750129" cy="586386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8A40C17-F2AE-C32C-82DA-C7688C1B9F33}"/>
              </a:ext>
            </a:extLst>
          </p:cNvPr>
          <p:cNvSpPr txBox="1">
            <a:spLocks/>
          </p:cNvSpPr>
          <p:nvPr/>
        </p:nvSpPr>
        <p:spPr>
          <a:xfrm>
            <a:off x="747089" y="3181903"/>
            <a:ext cx="5580290" cy="2759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600" b="1" dirty="0">
                <a:solidFill>
                  <a:schemeClr val="accent4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The Vega-Lite online editor is your friend.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600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Use it to experiment with visualizations and find examples.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1600" b="1" dirty="0">
              <a:solidFill>
                <a:schemeClr val="bg1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600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Customize charts and find model examples.</a:t>
            </a:r>
          </a:p>
        </p:txBody>
      </p:sp>
    </p:spTree>
    <p:extLst>
      <p:ext uri="{BB962C8B-B14F-4D97-AF65-F5344CB8AC3E}">
        <p14:creationId xmlns:p14="http://schemas.microsoft.com/office/powerpoint/2010/main" val="2504411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2014" y="3136334"/>
            <a:ext cx="9144000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Science</a:t>
            </a:r>
            <a: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br>
              <a:rPr lang="en-GB" sz="7200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4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Week 2</a:t>
            </a:r>
            <a:r>
              <a:rPr lang="en-GB" sz="4000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r>
              <a:rPr lang="en-GB" sz="40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Seminar</a:t>
            </a:r>
            <a:b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D2A013-A6CA-4DED-8683-7E7C43DF31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4658" y="269966"/>
            <a:ext cx="4147342" cy="6588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0071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DBCC826-73A1-2AE9-CF3C-9245D68866EA}"/>
              </a:ext>
            </a:extLst>
          </p:cNvPr>
          <p:cNvSpPr txBox="1">
            <a:spLocks/>
          </p:cNvSpPr>
          <p:nvPr/>
        </p:nvSpPr>
        <p:spPr>
          <a:xfrm>
            <a:off x="747089" y="0"/>
            <a:ext cx="10515600" cy="1325563"/>
          </a:xfrm>
          <a:prstGeom prst="rect">
            <a:avLst/>
          </a:prstGeom>
          <a:solidFill>
            <a:srgbClr val="122B39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Data-hub</a:t>
            </a:r>
            <a:r>
              <a:rPr lang="en-GB" dirty="0">
                <a:solidFill>
                  <a:srgbClr val="FFC000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0063AF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0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charts</a:t>
            </a:r>
            <a:r>
              <a:rPr lang="en-GB" sz="24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i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8A40C17-F2AE-C32C-82DA-C7688C1B9F33}"/>
              </a:ext>
            </a:extLst>
          </p:cNvPr>
          <p:cNvSpPr txBox="1">
            <a:spLocks/>
          </p:cNvSpPr>
          <p:nvPr/>
        </p:nvSpPr>
        <p:spPr>
          <a:xfrm>
            <a:off x="747089" y="2769217"/>
            <a:ext cx="5580290" cy="2759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400" b="1" dirty="0" err="1">
                <a:solidFill>
                  <a:schemeClr val="accent4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economicsobervatory.com</a:t>
            </a:r>
            <a:r>
              <a:rPr lang="en-GB" sz="2400" b="1" dirty="0">
                <a:solidFill>
                  <a:schemeClr val="accent4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/explore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2400" b="1" dirty="0">
              <a:solidFill>
                <a:schemeClr val="accent4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600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To find more Vega-lite examples and create your own.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206461-5D31-8276-AD93-AE5CF957B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1668" y="916838"/>
            <a:ext cx="4943378" cy="553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2538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DBCC826-73A1-2AE9-CF3C-9245D68866EA}"/>
              </a:ext>
            </a:extLst>
          </p:cNvPr>
          <p:cNvSpPr txBox="1">
            <a:spLocks/>
          </p:cNvSpPr>
          <p:nvPr/>
        </p:nvSpPr>
        <p:spPr>
          <a:xfrm>
            <a:off x="747089" y="0"/>
            <a:ext cx="10515600" cy="1325563"/>
          </a:xfrm>
          <a:prstGeom prst="rect">
            <a:avLst/>
          </a:prstGeom>
          <a:solidFill>
            <a:srgbClr val="122B39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The Data-hub</a:t>
            </a:r>
            <a:r>
              <a:rPr lang="en-GB" dirty="0">
                <a:solidFill>
                  <a:srgbClr val="FFC000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0063AF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0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charts</a:t>
            </a:r>
            <a:r>
              <a:rPr lang="en-GB" sz="24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i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8A40C17-F2AE-C32C-82DA-C7688C1B9F33}"/>
              </a:ext>
            </a:extLst>
          </p:cNvPr>
          <p:cNvSpPr txBox="1">
            <a:spLocks/>
          </p:cNvSpPr>
          <p:nvPr/>
        </p:nvSpPr>
        <p:spPr>
          <a:xfrm>
            <a:off x="747089" y="2769217"/>
            <a:ext cx="5580290" cy="2759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400" b="1" dirty="0" err="1">
                <a:solidFill>
                  <a:schemeClr val="accent4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economicsobervatory.com</a:t>
            </a:r>
            <a:r>
              <a:rPr lang="en-GB" sz="2400" b="1" dirty="0">
                <a:solidFill>
                  <a:schemeClr val="accent4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/explore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2400" b="1" dirty="0">
              <a:solidFill>
                <a:schemeClr val="accent4"/>
              </a:solidFill>
              <a:latin typeface="Circular Std Book" panose="020B0604020101020102" pitchFamily="34" charset="77"/>
              <a:cs typeface="Circular Std Book" panose="020B0604020101020102" pitchFamily="34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600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To find more Vega-lite examples and create your own.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385797-12BD-886B-0B05-17C90F440F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43380"/>
            <a:ext cx="4943379" cy="553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7721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DBCC826-73A1-2AE9-CF3C-9245D68866EA}"/>
              </a:ext>
            </a:extLst>
          </p:cNvPr>
          <p:cNvSpPr txBox="1">
            <a:spLocks/>
          </p:cNvSpPr>
          <p:nvPr/>
        </p:nvSpPr>
        <p:spPr>
          <a:xfrm>
            <a:off x="838200" y="2103437"/>
            <a:ext cx="10515600" cy="1325563"/>
          </a:xfrm>
          <a:prstGeom prst="rect">
            <a:avLst/>
          </a:prstGeom>
          <a:solidFill>
            <a:srgbClr val="122B39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Today</a:t>
            </a:r>
            <a:r>
              <a:rPr lang="en-GB" dirty="0">
                <a:solidFill>
                  <a:srgbClr val="FFC000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0063AF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0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Week 2 practical</a:t>
            </a:r>
            <a:r>
              <a:rPr lang="en-GB" sz="24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i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2F22B-CBEE-723A-964C-61452B85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619647"/>
            <a:ext cx="7712413" cy="22072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600" b="1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Customize an existing </a:t>
            </a:r>
            <a:r>
              <a:rPr lang="en-GB" sz="1600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V</a:t>
            </a:r>
            <a:r>
              <a:rPr lang="en-GB" sz="1600" b="1" dirty="0">
                <a:solidFill>
                  <a:schemeClr val="bg1"/>
                </a:solidFill>
                <a:effectLst/>
                <a:latin typeface="Circular Std Book" panose="020B0604020101020102" pitchFamily="34" charset="77"/>
                <a:cs typeface="Circular Std Book" panose="020B0604020101020102" pitchFamily="34" charset="77"/>
              </a:rPr>
              <a:t>ega-lite chart or make your own.</a:t>
            </a:r>
          </a:p>
          <a:p>
            <a:r>
              <a:rPr lang="en-GB" sz="1600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Visit the </a:t>
            </a:r>
            <a:r>
              <a:rPr lang="en-GB" sz="1600" b="1" dirty="0">
                <a:solidFill>
                  <a:schemeClr val="accent4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Data-hub </a:t>
            </a:r>
            <a:r>
              <a:rPr lang="en-GB" sz="1600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or </a:t>
            </a:r>
            <a:r>
              <a:rPr lang="en-GB" sz="1600" b="1" dirty="0" err="1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Rapidcharts</a:t>
            </a:r>
            <a:r>
              <a:rPr lang="en-GB" sz="1600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 repo</a:t>
            </a:r>
          </a:p>
          <a:p>
            <a:r>
              <a:rPr lang="en-GB" sz="1600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Open the chart in the </a:t>
            </a:r>
            <a:r>
              <a:rPr lang="en-GB" sz="1600" b="1" dirty="0">
                <a:solidFill>
                  <a:schemeClr val="accent4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Vega-lite editor</a:t>
            </a:r>
          </a:p>
          <a:p>
            <a:r>
              <a:rPr lang="en-GB" sz="1600" b="1" dirty="0">
                <a:solidFill>
                  <a:schemeClr val="bg1"/>
                </a:solidFill>
                <a:latin typeface="Circular Std Book" panose="020B0604020101020102" pitchFamily="34" charset="77"/>
                <a:cs typeface="Circular Std Book" panose="020B0604020101020102" pitchFamily="34" charset="77"/>
              </a:rPr>
              <a:t>Add it to your portfolio</a:t>
            </a:r>
          </a:p>
        </p:txBody>
      </p:sp>
    </p:spTree>
    <p:extLst>
      <p:ext uri="{BB962C8B-B14F-4D97-AF65-F5344CB8AC3E}">
        <p14:creationId xmlns:p14="http://schemas.microsoft.com/office/powerpoint/2010/main" val="275041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Week 2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Reminders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53" y="1509884"/>
            <a:ext cx="11445948" cy="435133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b="1" dirty="0">
                <a:solidFill>
                  <a:srgbClr val="36B7B4"/>
                </a:solidFill>
                <a:latin typeface="Circular Std Book"/>
                <a:cs typeface="Circular Std Book" panose="020B0604020101020102" pitchFamily="34" charset="0"/>
              </a:rPr>
              <a:t>Reminder: Office hours</a:t>
            </a:r>
            <a:r>
              <a:rPr lang="en-GB" dirty="0">
                <a:solidFill>
                  <a:srgbClr val="36B7B4"/>
                </a:solidFill>
                <a:latin typeface="Circular Std Book"/>
                <a:cs typeface="Circular Std Book" panose="020B0604020101020102" pitchFamily="34" charset="0"/>
              </a:rPr>
              <a:t>.</a:t>
            </a:r>
          </a:p>
          <a:p>
            <a:pPr marL="895350" indent="-26670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EBE5E5"/>
                </a:solidFill>
                <a:effectLst/>
                <a:latin typeface="Circular Std Book"/>
                <a:cs typeface="Circular Std Book" panose="020B0604020101020102" pitchFamily="34" charset="0"/>
              </a:rPr>
              <a:t>RD: </a:t>
            </a:r>
            <a:r>
              <a:rPr lang="en-GB" dirty="0">
                <a:solidFill>
                  <a:srgbClr val="EBE5E5"/>
                </a:solidFill>
                <a:latin typeface="Circular Std Book"/>
                <a:cs typeface="Circular Std Book" panose="020B0604020101020102" pitchFamily="34" charset="0"/>
              </a:rPr>
              <a:t>Tues</a:t>
            </a:r>
            <a:r>
              <a:rPr lang="en-GB" b="0" i="0" dirty="0">
                <a:solidFill>
                  <a:srgbClr val="EBE5E5"/>
                </a:solidFill>
                <a:effectLst/>
                <a:latin typeface="Circular Std Book"/>
                <a:cs typeface="Circular Std Book" panose="020B0604020101020102" pitchFamily="34" charset="0"/>
              </a:rPr>
              <a:t>, 14:00-15:00 (</a:t>
            </a:r>
            <a:r>
              <a:rPr lang="en-GB" dirty="0">
                <a:solidFill>
                  <a:srgbClr val="EBE5E5"/>
                </a:solidFill>
                <a:latin typeface="Circular Std Book"/>
                <a:cs typeface="Circular Std Book" panose="020B0604020101020102" pitchFamily="34" charset="0"/>
              </a:rPr>
              <a:t>TBC</a:t>
            </a:r>
            <a:r>
              <a:rPr lang="en-GB" b="0" i="0" dirty="0">
                <a:solidFill>
                  <a:srgbClr val="EBE5E5"/>
                </a:solidFill>
                <a:effectLst/>
                <a:latin typeface="Circular Std Book"/>
                <a:cs typeface="Circular Std Book" panose="020B0604020101020102" pitchFamily="34" charset="0"/>
              </a:rPr>
              <a:t>)</a:t>
            </a:r>
          </a:p>
          <a:p>
            <a:pPr marL="895350" indent="-26670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EBE5E5"/>
                </a:solidFill>
                <a:effectLst/>
                <a:latin typeface="Circular Std Book"/>
                <a:cs typeface="Circular Std Book" panose="020B0604020101020102" pitchFamily="34" charset="0"/>
              </a:rPr>
              <a:t>DC: Thu, </a:t>
            </a:r>
            <a:r>
              <a:rPr lang="en-GB" dirty="0">
                <a:solidFill>
                  <a:srgbClr val="EBE5E5"/>
                </a:solidFill>
                <a:latin typeface="Circular Std Book"/>
                <a:cs typeface="Circular Std Book" panose="020B0604020101020102" pitchFamily="34" charset="0"/>
              </a:rPr>
              <a:t>TBC</a:t>
            </a:r>
            <a:r>
              <a:rPr lang="en-GB" b="0" i="0" dirty="0">
                <a:solidFill>
                  <a:srgbClr val="EBE5E5"/>
                </a:solidFill>
                <a:effectLst/>
                <a:latin typeface="Circular Std Book"/>
                <a:cs typeface="Circular Std Book" panose="020B0604020101020102" pitchFamily="34" charset="0"/>
              </a:rPr>
              <a:t> (online)</a:t>
            </a:r>
          </a:p>
          <a:p>
            <a:pPr marL="895350" indent="-26670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EBE5E5"/>
                </a:solidFill>
                <a:latin typeface="Circular Std Book"/>
                <a:cs typeface="Circular Std Book" panose="020B0604020101020102" pitchFamily="34" charset="0"/>
              </a:rPr>
              <a:t>FM</a:t>
            </a:r>
            <a:r>
              <a:rPr lang="en-GB" b="0" i="0" dirty="0">
                <a:solidFill>
                  <a:srgbClr val="EBE5E5"/>
                </a:solidFill>
                <a:effectLst/>
                <a:latin typeface="Circular Std Book"/>
                <a:cs typeface="Circular Std Book" panose="020B0604020101020102" pitchFamily="34" charset="0"/>
              </a:rPr>
              <a:t>: </a:t>
            </a:r>
            <a:r>
              <a:rPr lang="en-GB" dirty="0">
                <a:solidFill>
                  <a:srgbClr val="EBE5E5"/>
                </a:solidFill>
                <a:latin typeface="Circular Std Book"/>
                <a:cs typeface="Circular Std Book" panose="020B0604020101020102" pitchFamily="34" charset="0"/>
              </a:rPr>
              <a:t>Friday</a:t>
            </a:r>
            <a:r>
              <a:rPr lang="en-GB" b="0" i="0" dirty="0">
                <a:solidFill>
                  <a:srgbClr val="EBE5E5"/>
                </a:solidFill>
                <a:effectLst/>
                <a:latin typeface="Circular Std Book"/>
                <a:cs typeface="Circular Std Book" panose="020B0604020101020102" pitchFamily="34" charset="0"/>
              </a:rPr>
              <a:t>, </a:t>
            </a:r>
            <a:r>
              <a:rPr lang="en-GB" dirty="0">
                <a:solidFill>
                  <a:srgbClr val="EBE5E5"/>
                </a:solidFill>
                <a:latin typeface="Circular Std Book"/>
                <a:cs typeface="Circular Std Book" panose="020B0604020101020102" pitchFamily="34" charset="0"/>
              </a:rPr>
              <a:t>13:30-14:30</a:t>
            </a:r>
            <a:r>
              <a:rPr lang="en-GB" b="0" i="0" dirty="0">
                <a:solidFill>
                  <a:srgbClr val="EBE5E5"/>
                </a:solidFill>
                <a:effectLst/>
                <a:latin typeface="Circular Std Book"/>
                <a:cs typeface="Circular Std Book" panose="020B0604020101020102" pitchFamily="34" charset="0"/>
              </a:rPr>
              <a:t> (</a:t>
            </a:r>
            <a:r>
              <a:rPr lang="en-GB" dirty="0">
                <a:solidFill>
                  <a:srgbClr val="EBE5E5"/>
                </a:solidFill>
                <a:latin typeface="Circular Std Book"/>
                <a:cs typeface="Circular Std Book" panose="020B0604020101020102" pitchFamily="34" charset="0"/>
              </a:rPr>
              <a:t>online</a:t>
            </a:r>
            <a:r>
              <a:rPr lang="en-GB" b="0" i="0" dirty="0">
                <a:solidFill>
                  <a:srgbClr val="EBE5E5"/>
                </a:solidFill>
                <a:effectLst/>
                <a:latin typeface="Circular Std Book"/>
                <a:cs typeface="Circular Std Book" panose="020B0604020101020102" pitchFamily="34" charset="0"/>
              </a:rPr>
              <a:t>)</a:t>
            </a:r>
          </a:p>
          <a:p>
            <a:pPr marL="895350" indent="-266700"/>
            <a:r>
              <a:rPr lang="en-GB" dirty="0">
                <a:solidFill>
                  <a:srgbClr val="EBE5E5"/>
                </a:solidFill>
                <a:latin typeface="Circular Std Book"/>
                <a:cs typeface="Circular Std Book" panose="020B0604020101020102" pitchFamily="34" charset="0"/>
              </a:rPr>
              <a:t>JH: Thu, 10:00-11:00 (online)</a:t>
            </a:r>
          </a:p>
          <a:p>
            <a:pPr marL="895350" indent="-266700"/>
            <a:endParaRPr lang="en-GB" b="0" i="0" dirty="0">
              <a:solidFill>
                <a:srgbClr val="EBE5E5"/>
              </a:solidFill>
              <a:effectLst/>
              <a:latin typeface="Circular Std Book"/>
              <a:cs typeface="Circular Std Book" panose="020B0604020101020102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GB" b="1" dirty="0">
                <a:solidFill>
                  <a:srgbClr val="36B7B4"/>
                </a:solidFill>
                <a:latin typeface="Circular Std Book"/>
                <a:cs typeface="Circular Std Book" panose="020B0604020101020102" pitchFamily="34" charset="0"/>
              </a:rPr>
              <a:t>Reminder: Portfolio tasks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GB" dirty="0">
                <a:solidFill>
                  <a:srgbClr val="EBE5E5"/>
                </a:solidFill>
                <a:latin typeface="Circular Std Book"/>
                <a:cs typeface="Circular Std Book" panose="020B0604020101020102" pitchFamily="34" charset="0"/>
              </a:rPr>
              <a:t>These are set each week and make up 20% of your grade. They can be found in the course </a:t>
            </a:r>
            <a:r>
              <a:rPr lang="en-GB" dirty="0" err="1">
                <a:solidFill>
                  <a:srgbClr val="EBE5E5"/>
                </a:solidFill>
                <a:latin typeface="Circular Std Book"/>
                <a:cs typeface="Circular Std Book" panose="020B0604020101020102" pitchFamily="34" charset="0"/>
              </a:rPr>
              <a:t>DropBox</a:t>
            </a:r>
            <a:r>
              <a:rPr lang="en-GB" dirty="0">
                <a:solidFill>
                  <a:srgbClr val="EBE5E5"/>
                </a:solidFill>
                <a:latin typeface="Circular Std Book"/>
                <a:cs typeface="Circular Std Book" panose="020B0604020101020102" pitchFamily="34" charset="0"/>
              </a:rPr>
              <a:t>. The file is </a:t>
            </a:r>
            <a:r>
              <a:rPr lang="en-GB" b="1" dirty="0">
                <a:solidFill>
                  <a:srgbClr val="36B7B4"/>
                </a:solidFill>
                <a:latin typeface="Circular Std Book"/>
                <a:cs typeface="Circular Std Book" panose="020B0604020101020102" pitchFamily="34" charset="0"/>
                <a:hlinkClick r:id="rId2"/>
              </a:rPr>
              <a:t>here</a:t>
            </a:r>
            <a:endParaRPr lang="en-GB" dirty="0">
              <a:solidFill>
                <a:schemeClr val="bg1"/>
              </a:solidFill>
              <a:latin typeface="Circular Std Book"/>
              <a:cs typeface="Circular Std Book" panose="020B0604020101020102" pitchFamily="34" charset="0"/>
              <a:hlinkClick r:id="rId2"/>
            </a:endParaRPr>
          </a:p>
        </p:txBody>
      </p:sp>
    </p:spTree>
    <p:extLst>
      <p:ext uri="{BB962C8B-B14F-4D97-AF65-F5344CB8AC3E}">
        <p14:creationId xmlns:p14="http://schemas.microsoft.com/office/powerpoint/2010/main" val="2503547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Office hours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B087086-7274-BC0B-9386-07A2FF5DE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53" y="1509884"/>
            <a:ext cx="4118154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628650" indent="0">
              <a:buNone/>
            </a:pPr>
            <a:endParaRPr lang="en-GB" b="0" i="0" dirty="0">
              <a:solidFill>
                <a:srgbClr val="EBE5E5"/>
              </a:solidFill>
              <a:effectLst/>
              <a:latin typeface="Circular Std Book"/>
              <a:cs typeface="Circular Std Book" panose="020B0604020101020102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GB" b="1" dirty="0">
                <a:solidFill>
                  <a:srgbClr val="36B7B4"/>
                </a:solidFill>
                <a:latin typeface="Circular Std Book"/>
                <a:cs typeface="Circular Std Book" panose="020B0604020101020102" pitchFamily="34" charset="0"/>
              </a:rPr>
              <a:t>Finn McEvoy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GB" dirty="0" err="1">
                <a:solidFill>
                  <a:srgbClr val="EBE5E5"/>
                </a:solidFill>
                <a:latin typeface="Circular Std Book"/>
                <a:cs typeface="Circular Std Book" panose="020B0604020101020102" pitchFamily="34" charset="0"/>
              </a:rPr>
              <a:t>f.l.mcevoy@lse.ac.uk</a:t>
            </a:r>
            <a:r>
              <a:rPr lang="en-GB" dirty="0">
                <a:solidFill>
                  <a:srgbClr val="EBE5E5"/>
                </a:solidFill>
                <a:latin typeface="Circular Std Book"/>
                <a:cs typeface="Circular Std Book" panose="020B0604020101020102" pitchFamily="34" charset="0"/>
              </a:rPr>
              <a:t> 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GB" sz="2400" dirty="0">
                <a:solidFill>
                  <a:schemeClr val="bg1"/>
                </a:solidFill>
                <a:latin typeface="Circular Std Book"/>
                <a:cs typeface="Circular Std Book" panose="020B0604020101020102" pitchFamily="34" charset="0"/>
              </a:rPr>
              <a:t>lse.zoom.us/j/7930269151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GB" sz="2400" dirty="0">
                <a:solidFill>
                  <a:schemeClr val="bg1"/>
                </a:solidFill>
                <a:latin typeface="Circular Std Book"/>
                <a:cs typeface="Circular Std Book" panose="020B0604020101020102" pitchFamily="34" charset="0"/>
              </a:rPr>
              <a:t>Office hour: Friday 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GB" sz="2400" dirty="0">
                <a:solidFill>
                  <a:schemeClr val="bg1"/>
                </a:solidFill>
                <a:latin typeface="Circular Std Book"/>
                <a:cs typeface="Circular Std Book" panose="020B0604020101020102" pitchFamily="34" charset="0"/>
              </a:rPr>
              <a:t>13:30-14:30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endParaRPr lang="en-GB" dirty="0">
              <a:solidFill>
                <a:schemeClr val="bg1"/>
              </a:solidFill>
              <a:latin typeface="Circular Std Book"/>
              <a:cs typeface="Circular Std Book" panose="020B0604020101020102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7EF64-C86A-7355-491B-1D0FC87458BA}"/>
              </a:ext>
            </a:extLst>
          </p:cNvPr>
          <p:cNvSpPr txBox="1">
            <a:spLocks/>
          </p:cNvSpPr>
          <p:nvPr/>
        </p:nvSpPr>
        <p:spPr>
          <a:xfrm>
            <a:off x="5494017" y="1509884"/>
            <a:ext cx="617722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28650" indent="0">
              <a:buFont typeface="Arial" panose="020B0604020202020204" pitchFamily="34" charset="0"/>
              <a:buNone/>
            </a:pPr>
            <a:endParaRPr lang="en-GB" dirty="0">
              <a:solidFill>
                <a:srgbClr val="EBE5E5"/>
              </a:solidFill>
              <a:latin typeface="Circular Std Book"/>
              <a:cs typeface="Circular Std Book" panose="020B0604020101020102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36B7B4"/>
                </a:solidFill>
                <a:latin typeface="Circular Std Book"/>
                <a:cs typeface="Circular Std Book" panose="020B0604020101020102" pitchFamily="34" charset="0"/>
              </a:rPr>
              <a:t>Josh </a:t>
            </a:r>
            <a:r>
              <a:rPr lang="en-GB" b="1" dirty="0" err="1">
                <a:solidFill>
                  <a:srgbClr val="36B7B4"/>
                </a:solidFill>
                <a:latin typeface="Circular Std Book"/>
                <a:cs typeface="Circular Std Book" panose="020B0604020101020102" pitchFamily="34" charset="0"/>
              </a:rPr>
              <a:t>Hellings</a:t>
            </a:r>
            <a:endParaRPr lang="en-GB" b="1" dirty="0">
              <a:solidFill>
                <a:srgbClr val="36B7B4"/>
              </a:solidFill>
              <a:latin typeface="Circular Std Book"/>
              <a:cs typeface="Circular Std Book" panose="020B0604020101020102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dirty="0" err="1">
                <a:solidFill>
                  <a:srgbClr val="EBE5E5"/>
                </a:solidFill>
                <a:latin typeface="Circular Std Book"/>
                <a:cs typeface="Circular Std Book" panose="020B0604020101020102" pitchFamily="34" charset="0"/>
              </a:rPr>
              <a:t>j.i.hellings@lse.ac.uk</a:t>
            </a:r>
            <a:r>
              <a:rPr lang="en-GB" dirty="0">
                <a:solidFill>
                  <a:srgbClr val="EBE5E5"/>
                </a:solidFill>
                <a:latin typeface="Circular Std Book"/>
                <a:cs typeface="Circular Std Book" panose="020B0604020101020102" pitchFamily="34" charset="0"/>
              </a:rPr>
              <a:t> 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2400" dirty="0" err="1">
                <a:solidFill>
                  <a:schemeClr val="bg1"/>
                </a:solidFill>
                <a:latin typeface="Circular Std Book"/>
                <a:cs typeface="Circular Std Book" panose="020B0604020101020102" pitchFamily="34" charset="0"/>
              </a:rPr>
              <a:t>lse.zoom.us</a:t>
            </a:r>
            <a:r>
              <a:rPr lang="en-GB" sz="2400" dirty="0">
                <a:solidFill>
                  <a:schemeClr val="bg1"/>
                </a:solidFill>
                <a:latin typeface="Circular Std Book"/>
                <a:cs typeface="Circular Std Book" panose="020B0604020101020102" pitchFamily="34" charset="0"/>
              </a:rPr>
              <a:t>/j/86969821097?pwd=lLylAlrPaTRSbySB3Wvz9v3OIHi3Mh.1 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2400" dirty="0">
                <a:solidFill>
                  <a:schemeClr val="bg1"/>
                </a:solidFill>
                <a:latin typeface="Circular Std Book"/>
                <a:cs typeface="Circular Std Book" panose="020B0604020101020102" pitchFamily="34" charset="0"/>
              </a:rPr>
              <a:t>Office hour: Thursday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2400" dirty="0">
                <a:solidFill>
                  <a:schemeClr val="bg1"/>
                </a:solidFill>
                <a:latin typeface="Circular Std Book"/>
                <a:cs typeface="Circular Std Book" panose="020B0604020101020102" pitchFamily="34" charset="0"/>
              </a:rPr>
              <a:t>10:00-11:00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GB" dirty="0">
              <a:solidFill>
                <a:schemeClr val="bg1"/>
              </a:solidFill>
              <a:latin typeface="Circular Std Book"/>
              <a:cs typeface="Circular Std Book" panose="020B0604020101020102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1573247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Week 2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Reminders</a:t>
            </a:r>
            <a:endParaRPr lang="en-GB" dirty="0">
              <a:solidFill>
                <a:srgbClr val="F4C245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53" y="1509884"/>
            <a:ext cx="11445948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Reminder: Class Google Sheet</a:t>
            </a:r>
            <a:endParaRPr lang="en-GB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895350" indent="-266700" algn="l">
              <a:buFont typeface="Arial" panose="020B0604020202020204" pitchFamily="34" charset="0"/>
              <a:buChar char="•"/>
            </a:pPr>
            <a:r>
              <a:rPr lang="nn-NO" b="0" i="0" dirty="0">
                <a:solidFill>
                  <a:srgbClr val="EBE5E5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</a:rPr>
              <a:t>Please add your name, student ID, GitHub account details to the class spreadsheet. This is </a:t>
            </a:r>
            <a:r>
              <a:rPr lang="nn-NO" b="0" i="0" dirty="0">
                <a:solidFill>
                  <a:srgbClr val="EBE5E5"/>
                </a:solidFill>
                <a:effectLst/>
                <a:latin typeface="Circular Std Book" panose="020B0604020101020102" pitchFamily="34" charset="0"/>
                <a:cs typeface="Circular Std Book" panose="020B0604020101020102" pitchFamily="34" charset="0"/>
                <a:hlinkClick r:id="rId2"/>
              </a:rPr>
              <a:t>here</a:t>
            </a:r>
            <a:endParaRPr lang="nn-NO" dirty="0">
              <a:solidFill>
                <a:srgbClr val="EBE5E5"/>
              </a:solidFill>
              <a:latin typeface="Circular Std Book"/>
              <a:cs typeface="Circular Std Book" panose="020B0604020101020102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9C718B-BDE2-4404-590E-1F67EB322F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8607" y="3528866"/>
            <a:ext cx="6065306" cy="2722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414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83FA-EEB7-47D9-935D-7234D206AD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349" y="1295617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Data Science </a:t>
            </a:r>
            <a:b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projects</a:t>
            </a:r>
            <a:r>
              <a:rPr lang="en-GB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3923A-B3CB-4769-ACC7-75A98286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982075" y="186232"/>
            <a:ext cx="3209925" cy="610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194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/>
                <a:cs typeface="Circular Std Book" panose="020B0604020101020102" pitchFamily="34" charset="0"/>
              </a:rPr>
              <a:t>Assessment</a:t>
            </a:r>
            <a:r>
              <a:rPr lang="en-GB" dirty="0">
                <a:solidFill>
                  <a:srgbClr val="0063AF"/>
                </a:solidFill>
                <a:latin typeface="Circular Std Book"/>
                <a:cs typeface="Circular Std Book" panose="020B0604020101020102" pitchFamily="34" charset="0"/>
              </a:rPr>
              <a:t>. </a:t>
            </a:r>
            <a:r>
              <a:rPr lang="en-GB" dirty="0">
                <a:solidFill>
                  <a:srgbClr val="F4C245"/>
                </a:solidFill>
                <a:latin typeface="Circular Std Book"/>
                <a:cs typeface="Circular Std Book" panose="020B0604020101020102" pitchFamily="34" charset="0"/>
              </a:rPr>
              <a:t>{Deadline: 6</a:t>
            </a:r>
            <a:r>
              <a:rPr lang="en-GB" baseline="30000" dirty="0">
                <a:solidFill>
                  <a:srgbClr val="F4C245"/>
                </a:solidFill>
                <a:latin typeface="Circular Std Book"/>
                <a:cs typeface="Circular Std Book" panose="020B0604020101020102" pitchFamily="34" charset="0"/>
              </a:rPr>
              <a:t>th</a:t>
            </a:r>
            <a:r>
              <a:rPr lang="en-GB" dirty="0">
                <a:solidFill>
                  <a:srgbClr val="F4C245"/>
                </a:solidFill>
                <a:latin typeface="Circular Std Book"/>
                <a:cs typeface="Circular Std Book" panose="020B0604020101020102" pitchFamily="34" charset="0"/>
              </a:rPr>
              <a:t> Dec 11am}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522767"/>
            <a:ext cx="11445948" cy="4995153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Coursework.</a:t>
            </a:r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 The coursework consists of two parts. 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/>
                <a:cs typeface="Circular Std Book" panose="020B0604020101020102" pitchFamily="34" charset="0"/>
              </a:rPr>
              <a:t>DS Portfolio (20%). </a:t>
            </a:r>
            <a:r>
              <a:rPr lang="en-GB" dirty="0">
                <a:solidFill>
                  <a:schemeClr val="bg1"/>
                </a:solidFill>
                <a:latin typeface="Circular Std Book"/>
                <a:cs typeface="Circular Std Book" panose="020B0604020101020102" pitchFamily="34" charset="0"/>
              </a:rPr>
              <a:t>In each of the first 10 weeks you learn the steps to produce charts, tables or visualisations. These are worth 20% of your grade. Each week is graded equally, i.e. 2%. These should be completed during the week. Note that the portfolio is </a:t>
            </a:r>
            <a:r>
              <a:rPr lang="en-GB" dirty="0">
                <a:solidFill>
                  <a:srgbClr val="FF0000"/>
                </a:solidFill>
                <a:latin typeface="Circular Std Book"/>
                <a:cs typeface="Circular Std Book" panose="020B0604020101020102" pitchFamily="34" charset="0"/>
              </a:rPr>
              <a:t>NOT</a:t>
            </a:r>
            <a:r>
              <a:rPr lang="en-GB" dirty="0">
                <a:solidFill>
                  <a:schemeClr val="bg1"/>
                </a:solidFill>
                <a:latin typeface="Circular Std Book"/>
                <a:cs typeface="Circular Std Book" panose="020B0604020101020102" pitchFamily="34" charset="0"/>
              </a:rPr>
              <a:t> the same as for 2022.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DS Project (80%). </a:t>
            </a:r>
          </a:p>
          <a:p>
            <a:pPr lvl="1">
              <a:lnSpc>
                <a:spcPct val="150000"/>
              </a:lnSpc>
            </a:pPr>
            <a:r>
              <a:rPr lang="en-GB" b="0" i="0" dirty="0">
                <a:solidFill>
                  <a:srgbClr val="FBFEFF"/>
                </a:solidFill>
                <a:effectLst/>
                <a:latin typeface="Segoe UI" panose="020B0502040204020203" pitchFamily="34" charset="0"/>
              </a:rPr>
              <a:t>Between 3 and 8 charts. </a:t>
            </a:r>
            <a:r>
              <a:rPr lang="en-GB" dirty="0">
                <a:solidFill>
                  <a:srgbClr val="FBFEFF"/>
                </a:solidFill>
                <a:latin typeface="Segoe UI" panose="020B0502040204020203" pitchFamily="34" charset="0"/>
              </a:rPr>
              <a:t>E</a:t>
            </a:r>
            <a:r>
              <a:rPr lang="en-GB" b="0" i="0" dirty="0">
                <a:solidFill>
                  <a:srgbClr val="FBFEFF"/>
                </a:solidFill>
                <a:effectLst/>
                <a:latin typeface="Segoe UI" panose="020B0502040204020203" pitchFamily="34" charset="0"/>
              </a:rPr>
              <a:t>mbedded in your site, hosted by GitHub pages. </a:t>
            </a:r>
          </a:p>
          <a:p>
            <a:pPr lvl="1">
              <a:lnSpc>
                <a:spcPct val="150000"/>
              </a:lnSpc>
            </a:pPr>
            <a:r>
              <a:rPr lang="en-GB" dirty="0">
                <a:solidFill>
                  <a:srgbClr val="FBFEFF"/>
                </a:solidFill>
                <a:latin typeface="Segoe UI" panose="020B0502040204020203" pitchFamily="34" charset="0"/>
              </a:rPr>
              <a:t>An accompanying write-up (also embedded on your page) discussing:</a:t>
            </a:r>
          </a:p>
          <a:p>
            <a:pPr marL="1076325" lvl="1" indent="-447675">
              <a:lnSpc>
                <a:spcPct val="150000"/>
              </a:lnSpc>
              <a:buFont typeface="+mj-lt"/>
              <a:buAutoNum type="arabicPeriod"/>
            </a:pPr>
            <a:r>
              <a:rPr lang="en-GB" b="0" i="0" dirty="0">
                <a:solidFill>
                  <a:srgbClr val="FBFEFF"/>
                </a:solidFill>
                <a:effectLst/>
                <a:latin typeface="Segoe UI" panose="020B0502040204020203" pitchFamily="34" charset="0"/>
              </a:rPr>
              <a:t>the aims of your project;</a:t>
            </a:r>
          </a:p>
          <a:p>
            <a:pPr marL="1076325" lvl="1" indent="-447675">
              <a:lnSpc>
                <a:spcPct val="150000"/>
              </a:lnSpc>
              <a:buFont typeface="+mj-lt"/>
              <a:buAutoNum type="arabicPeriod"/>
            </a:pPr>
            <a:r>
              <a:rPr lang="en-GB" b="0" i="0" dirty="0">
                <a:solidFill>
                  <a:srgbClr val="FBFEFF"/>
                </a:solidFill>
                <a:effectLst/>
                <a:latin typeface="Segoe UI" panose="020B0502040204020203" pitchFamily="34" charset="0"/>
              </a:rPr>
              <a:t>the data you used, how you accessed it, including notes on automation/replication; </a:t>
            </a:r>
          </a:p>
          <a:p>
            <a:pPr marL="1076325" lvl="1" indent="-447675">
              <a:lnSpc>
                <a:spcPct val="150000"/>
              </a:lnSpc>
              <a:buFont typeface="+mj-lt"/>
              <a:buAutoNum type="arabicPeriod"/>
            </a:pPr>
            <a:r>
              <a:rPr lang="en-GB" b="0" i="0" dirty="0">
                <a:solidFill>
                  <a:srgbClr val="FBFEFF"/>
                </a:solidFill>
                <a:effectLst/>
                <a:latin typeface="Segoe UI" panose="020B0502040204020203" pitchFamily="34" charset="0"/>
              </a:rPr>
              <a:t>challenges in data cleaning and/or analysis, and the tools you used to overcome them; </a:t>
            </a:r>
          </a:p>
          <a:p>
            <a:pPr marL="1076325" lvl="1" indent="-447675">
              <a:lnSpc>
                <a:spcPct val="150000"/>
              </a:lnSpc>
              <a:buFont typeface="+mj-lt"/>
              <a:buAutoNum type="arabicPeriod"/>
            </a:pPr>
            <a:r>
              <a:rPr lang="en-GB" b="0" i="0" dirty="0">
                <a:solidFill>
                  <a:srgbClr val="FBFEFF"/>
                </a:solidFill>
                <a:effectLst/>
                <a:latin typeface="Segoe UI" panose="020B0502040204020203" pitchFamily="34" charset="0"/>
              </a:rPr>
              <a:t>your conclusions. 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GB" b="0" i="0" dirty="0">
                <a:solidFill>
                  <a:srgbClr val="FBFEFF"/>
                </a:solidFill>
                <a:effectLst/>
                <a:latin typeface="Segoe UI" panose="020B0502040204020203" pitchFamily="34" charset="0"/>
              </a:rPr>
              <a:t>Each section must not exceed 200 words.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GB" b="0" i="0" dirty="0">
              <a:solidFill>
                <a:srgbClr val="FBFEFF"/>
              </a:solidFill>
              <a:effectLst/>
              <a:latin typeface="Segoe UI" panose="020B0502040204020203" pitchFamily="34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GB" b="0" i="0" dirty="0">
              <a:solidFill>
                <a:srgbClr val="FBFEFF"/>
              </a:solidFill>
              <a:effectLst/>
              <a:latin typeface="Segoe UI" panose="020B0502040204020203" pitchFamily="34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GB" b="1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b="1" dirty="0">
              <a:solidFill>
                <a:srgbClr val="36B7B4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rgbClr val="0063AF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116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340080"/>
            <a:ext cx="10515600" cy="1325563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From the archive</a:t>
            </a:r>
            <a:r>
              <a:rPr lang="en-GB" dirty="0">
                <a:solidFill>
                  <a:srgbClr val="FFC000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</a:t>
            </a:r>
            <a:br>
              <a:rPr lang="en-GB" dirty="0">
                <a:solidFill>
                  <a:srgbClr val="0063AF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</a:br>
            <a:r>
              <a:rPr lang="en-GB" sz="24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Some of the best projects from previous cohorts</a:t>
            </a:r>
            <a:endParaRPr lang="en-GB" i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5FC99A-6570-CDAE-4DA9-79FCDB07DBE8}"/>
              </a:ext>
            </a:extLst>
          </p:cNvPr>
          <p:cNvSpPr txBox="1"/>
          <p:nvPr/>
        </p:nvSpPr>
        <p:spPr>
          <a:xfrm>
            <a:off x="584127" y="1973654"/>
            <a:ext cx="95702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Projects from last year can be found here:  </a:t>
            </a:r>
            <a:r>
              <a:rPr lang="en-GB" dirty="0">
                <a:solidFill>
                  <a:srgbClr val="00B0F0"/>
                </a:solidFill>
                <a:latin typeface="Circular Std Book" panose="020B0604020101020102" pitchFamily="34" charset="0"/>
                <a:cs typeface="Circular Std Book" panose="020B0604020101020102" pitchFamily="34" charset="0"/>
                <a:hlinkClick r:id="rId2"/>
              </a:rPr>
              <a:t>https://rdeconomist.github.io/datascience2022</a:t>
            </a:r>
            <a:endParaRPr lang="en-GB" dirty="0">
              <a:solidFill>
                <a:srgbClr val="00B0F0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endParaRPr lang="en-GB" dirty="0">
              <a:solidFill>
                <a:srgbClr val="00B0F0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r>
              <a:rPr lang="en-GB" dirty="0">
                <a:solidFill>
                  <a:srgbClr val="00B0F0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Lets discuss them….</a:t>
            </a:r>
          </a:p>
        </p:txBody>
      </p:sp>
    </p:spTree>
    <p:extLst>
      <p:ext uri="{BB962C8B-B14F-4D97-AF65-F5344CB8AC3E}">
        <p14:creationId xmlns:p14="http://schemas.microsoft.com/office/powerpoint/2010/main" val="3338296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E8-D24E-41DE-AA78-81A6ECA3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27" y="1"/>
            <a:ext cx="10515600" cy="1121896"/>
          </a:xfrm>
          <a:solidFill>
            <a:srgbClr val="122B39"/>
          </a:solidFill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Marking criteria</a:t>
            </a:r>
            <a:r>
              <a:rPr lang="en-GB" dirty="0">
                <a:solidFill>
                  <a:srgbClr val="F4C245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234-01FB-4BC1-8F08-B28C710C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27" y="1007596"/>
            <a:ext cx="11445948" cy="5736104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Accessibility.</a:t>
            </a:r>
          </a:p>
          <a:p>
            <a:pPr lvl="1">
              <a:lnSpc>
                <a:spcPct val="100000"/>
              </a:lnSpc>
            </a:pPr>
            <a:r>
              <a:rPr lang="en-GB" sz="1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Hosted on a GitHub page – open data approach</a:t>
            </a:r>
          </a:p>
          <a:p>
            <a:pPr lvl="1">
              <a:lnSpc>
                <a:spcPct val="100000"/>
              </a:lnSpc>
            </a:pPr>
            <a:r>
              <a:rPr lang="en-GB" sz="1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Clear link to data and notes in code</a:t>
            </a:r>
          </a:p>
          <a:p>
            <a:pPr lvl="1">
              <a:lnSpc>
                <a:spcPct val="100000"/>
              </a:lnSpc>
            </a:pPr>
            <a:r>
              <a:rPr lang="en-GB" sz="1400" dirty="0">
                <a:solidFill>
                  <a:schemeClr val="bg1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Mobile first: site should be clear on a smartphone screen</a:t>
            </a:r>
          </a:p>
          <a:p>
            <a:pPr marL="457200" lvl="0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Design.</a:t>
            </a:r>
          </a:p>
          <a:p>
            <a:pPr lvl="1">
              <a:lnSpc>
                <a:spcPct val="100000"/>
              </a:lnSpc>
            </a:pPr>
            <a:r>
              <a:rPr lang="en-GB" sz="1400" dirty="0">
                <a:solidFill>
                  <a:prstClr val="white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Clarity of question</a:t>
            </a:r>
          </a:p>
          <a:p>
            <a:pPr lvl="1">
              <a:lnSpc>
                <a:spcPct val="100000"/>
              </a:lnSpc>
            </a:pPr>
            <a:r>
              <a:rPr lang="en-GB" sz="1400" dirty="0">
                <a:solidFill>
                  <a:prstClr val="white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Choice of data sets</a:t>
            </a:r>
          </a:p>
          <a:p>
            <a:pPr lvl="1">
              <a:lnSpc>
                <a:spcPct val="100000"/>
              </a:lnSpc>
            </a:pPr>
            <a:r>
              <a:rPr lang="en-GB" sz="1400" dirty="0">
                <a:solidFill>
                  <a:prstClr val="white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Empirical approach</a:t>
            </a:r>
          </a:p>
          <a:p>
            <a:pPr marL="457200" lvl="0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Automation.</a:t>
            </a:r>
          </a:p>
          <a:p>
            <a:pPr lvl="1">
              <a:lnSpc>
                <a:spcPct val="100000"/>
              </a:lnSpc>
            </a:pPr>
            <a:r>
              <a:rPr lang="en-GB" sz="1400" dirty="0">
                <a:solidFill>
                  <a:prstClr val="white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Use of APIs</a:t>
            </a:r>
          </a:p>
          <a:p>
            <a:pPr lvl="1">
              <a:lnSpc>
                <a:spcPct val="100000"/>
              </a:lnSpc>
            </a:pPr>
            <a:r>
              <a:rPr lang="en-GB" sz="1400" dirty="0">
                <a:solidFill>
                  <a:prstClr val="white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Replicability of project</a:t>
            </a:r>
          </a:p>
          <a:p>
            <a:pPr marL="457200" lvl="0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Impact.</a:t>
            </a:r>
          </a:p>
          <a:p>
            <a:pPr lvl="1">
              <a:lnSpc>
                <a:spcPct val="100000"/>
              </a:lnSpc>
            </a:pPr>
            <a:r>
              <a:rPr lang="en-GB" sz="1400" dirty="0">
                <a:solidFill>
                  <a:prstClr val="white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Key takeaways from the project</a:t>
            </a:r>
          </a:p>
          <a:p>
            <a:pPr lvl="1">
              <a:lnSpc>
                <a:spcPct val="100000"/>
              </a:lnSpc>
            </a:pPr>
            <a:r>
              <a:rPr lang="en-GB" sz="1400" dirty="0">
                <a:solidFill>
                  <a:prstClr val="white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Interactivity of the data	</a:t>
            </a:r>
            <a:endParaRPr lang="en-GB" sz="1400" b="1" dirty="0">
              <a:solidFill>
                <a:prstClr val="white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457200" lvl="0" indent="-457200">
              <a:lnSpc>
                <a:spcPct val="100000"/>
              </a:lnSpc>
              <a:buFont typeface="+mj-lt"/>
              <a:buAutoNum type="arabicPeriod"/>
            </a:pPr>
            <a:r>
              <a:rPr lang="en-GB" sz="2000" b="1" dirty="0">
                <a:solidFill>
                  <a:srgbClr val="36B7B4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Description.</a:t>
            </a:r>
          </a:p>
          <a:p>
            <a:pPr lvl="1">
              <a:lnSpc>
                <a:spcPct val="100000"/>
              </a:lnSpc>
            </a:pPr>
            <a:r>
              <a:rPr lang="en-GB" sz="1400" dirty="0">
                <a:solidFill>
                  <a:prstClr val="white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Clarity of write up</a:t>
            </a:r>
          </a:p>
          <a:p>
            <a:pPr lvl="1">
              <a:lnSpc>
                <a:spcPct val="100000"/>
              </a:lnSpc>
            </a:pPr>
            <a:r>
              <a:rPr lang="en-GB" sz="1400" dirty="0">
                <a:solidFill>
                  <a:prstClr val="white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Logical steps from data to conclusions</a:t>
            </a:r>
          </a:p>
          <a:p>
            <a:pPr lvl="1">
              <a:lnSpc>
                <a:spcPct val="100000"/>
              </a:lnSpc>
            </a:pPr>
            <a:r>
              <a:rPr lang="en-GB" sz="1400" dirty="0">
                <a:solidFill>
                  <a:prstClr val="white"/>
                </a:solidFill>
                <a:latin typeface="Circular Std Book" panose="020B0604020101020102" pitchFamily="34" charset="0"/>
                <a:cs typeface="Circular Std Book" panose="020B0604020101020102" pitchFamily="34" charset="0"/>
              </a:rPr>
              <a:t>Does the project stimulate further work?</a:t>
            </a:r>
          </a:p>
          <a:p>
            <a:pPr lvl="1">
              <a:lnSpc>
                <a:spcPct val="100000"/>
              </a:lnSpc>
            </a:pPr>
            <a:endParaRPr lang="en-GB" sz="1400" dirty="0">
              <a:solidFill>
                <a:prstClr val="white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GB" sz="16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GB" sz="16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lvl="1">
              <a:lnSpc>
                <a:spcPct val="100000"/>
              </a:lnSpc>
            </a:pPr>
            <a:endParaRPr lang="en-GB" sz="16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  <a:p>
            <a:pPr lvl="1">
              <a:lnSpc>
                <a:spcPct val="150000"/>
              </a:lnSpc>
            </a:pPr>
            <a:endParaRPr lang="en-GB" sz="1600" dirty="0">
              <a:solidFill>
                <a:schemeClr val="bg1"/>
              </a:solidFill>
              <a:latin typeface="Circular Std Book" panose="020B0604020101020102" pitchFamily="34" charset="0"/>
              <a:cs typeface="Circular Std Book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33975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</TotalTime>
  <Words>1353</Words>
  <Application>Microsoft Macintosh PowerPoint</Application>
  <PresentationFormat>Widescreen</PresentationFormat>
  <Paragraphs>182</Paragraphs>
  <Slides>22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Aptos</vt:lpstr>
      <vt:lpstr>Arial</vt:lpstr>
      <vt:lpstr>Calibri</vt:lpstr>
      <vt:lpstr>Calibri Light</vt:lpstr>
      <vt:lpstr>Circular Std Book</vt:lpstr>
      <vt:lpstr>Inter</vt:lpstr>
      <vt:lpstr>Segoe UI</vt:lpstr>
      <vt:lpstr>Times New Roman</vt:lpstr>
      <vt:lpstr>Office Theme</vt:lpstr>
      <vt:lpstr>PowerPoint Presentation</vt:lpstr>
      <vt:lpstr>Data Science.  Week 2. Seminar </vt:lpstr>
      <vt:lpstr>Week 2. Reminders</vt:lpstr>
      <vt:lpstr>Office hours</vt:lpstr>
      <vt:lpstr>Week 2. Reminders</vt:lpstr>
      <vt:lpstr>Data Science  projects.</vt:lpstr>
      <vt:lpstr>Assessment. {Deadline: 6th Dec 11am}</vt:lpstr>
      <vt:lpstr>From the archive. Some of the best projects from previous cohorts</vt:lpstr>
      <vt:lpstr>Marking criteria. </vt:lpstr>
      <vt:lpstr>DS projects. Some more ideas.</vt:lpstr>
      <vt:lpstr>DS projects. Some more ideas.</vt:lpstr>
      <vt:lpstr>DS projects. Some more ideas.</vt:lpstr>
      <vt:lpstr>Project scoping. Questions to ask before you decide on your project.</vt:lpstr>
      <vt:lpstr>PowerPoint Presentation</vt:lpstr>
      <vt:lpstr>Practical. Exploring Vega-lite.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Communicating Economics.</dc:title>
  <dc:creator>Xenia Levantis</dc:creator>
  <cp:lastModifiedBy>Mcevoy,FL</cp:lastModifiedBy>
  <cp:revision>96</cp:revision>
  <dcterms:created xsi:type="dcterms:W3CDTF">2021-07-20T09:12:48Z</dcterms:created>
  <dcterms:modified xsi:type="dcterms:W3CDTF">2024-09-25T09:58:02Z</dcterms:modified>
</cp:coreProperties>
</file>

<file path=docProps/thumbnail.jpeg>
</file>